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5" r:id="rId7"/>
    <p:sldId id="261" r:id="rId8"/>
    <p:sldId id="262" r:id="rId9"/>
    <p:sldId id="266" r:id="rId10"/>
    <p:sldId id="263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2" d="100"/>
          <a:sy n="82" d="100"/>
        </p:scale>
        <p:origin x="-80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ajd naslova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ugaonik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ava linija spajanja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Naslov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bs-Latn-BA" smtClean="0"/>
              <a:t>Kliknite da uredite stilove prototipa naslova</a:t>
            </a:r>
            <a:endParaRPr kumimoji="0" lang="en-US"/>
          </a:p>
        </p:txBody>
      </p:sp>
      <p:sp>
        <p:nvSpPr>
          <p:cNvPr id="25" name="Podnaslov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bs-Latn-BA" smtClean="0"/>
              <a:t>Kliknite da dodate stil podnaslova prototipa</a:t>
            </a:r>
            <a:endParaRPr kumimoji="0" lang="en-US"/>
          </a:p>
        </p:txBody>
      </p:sp>
      <p:sp>
        <p:nvSpPr>
          <p:cNvPr id="31" name="Čuvar mjesta podataka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18" name="Čuvar mjesta podnožja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Čuvar mjesta broja slajda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s-Latn-BA" smtClean="0"/>
              <a:t>Kliknite da uredite stilove prototipa naslova</a:t>
            </a:r>
            <a:endParaRPr kumimoji="0" lang="en-US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bs-Latn-BA" smtClean="0"/>
              <a:t>Kliknite da uredite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odlomk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bs-Latn-BA" smtClean="0"/>
              <a:t>Kliknite da uredite stilove prototipa naslova</a:t>
            </a:r>
            <a:endParaRPr kumimoji="0" lang="en-US"/>
          </a:p>
        </p:txBody>
      </p:sp>
      <p:sp>
        <p:nvSpPr>
          <p:cNvPr id="3" name="Čuvar mjesta teksta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bs-Latn-BA" smtClean="0"/>
              <a:t>Kliknite da uredite stilove teksta prototipa</a:t>
            </a:r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Naslov i 2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bs-Latn-BA" smtClean="0"/>
              <a:t>Kliknite da uredite stilove prototipa naslova</a:t>
            </a:r>
            <a:endParaRPr kumimoji="0" lang="en-US"/>
          </a:p>
        </p:txBody>
      </p:sp>
      <p:sp>
        <p:nvSpPr>
          <p:cNvPr id="3" name="Čuvar mjesta sadržaja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s-Latn-BA" smtClean="0"/>
              <a:t>Kliknite da uredite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4" name="Čuvar mjesta sadržaja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bs-Latn-BA" smtClean="0"/>
              <a:t>Kliknite da uredite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5" name="Čuvar mjesta podatak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6" name="Čuvar mjesta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Čuvar mjesta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bs-Latn-BA" smtClean="0"/>
              <a:t>Kliknite da uredite stilove prototipa naslova</a:t>
            </a:r>
            <a:endParaRPr kumimoji="0" lang="en-US"/>
          </a:p>
        </p:txBody>
      </p:sp>
      <p:sp>
        <p:nvSpPr>
          <p:cNvPr id="3" name="Čuvar mjesta teksta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s-Latn-BA" smtClean="0"/>
              <a:t>Kliknite da uredite stilove teksta prototipa</a:t>
            </a:r>
          </a:p>
        </p:txBody>
      </p:sp>
      <p:sp>
        <p:nvSpPr>
          <p:cNvPr id="4" name="Čuvar mjesta teksta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bs-Latn-BA" smtClean="0"/>
              <a:t>Kliknite da uredite stilove teksta prototipa</a:t>
            </a:r>
          </a:p>
        </p:txBody>
      </p:sp>
      <p:sp>
        <p:nvSpPr>
          <p:cNvPr id="5" name="Čuvar mjesta sadržaja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s-Latn-BA" smtClean="0"/>
              <a:t>Kliknite da uredite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6" name="Čuvar mjesta sadržaja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bs-Latn-BA" smtClean="0"/>
              <a:t>Kliknite da uredite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7" name="Čuvar mjesta podatak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8" name="Čuvar mjesta podnožja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Čuvar mjesta broja slajd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bs-Latn-BA" smtClean="0"/>
              <a:t>Kliknite da uredite stilove prototipa naslova</a:t>
            </a:r>
            <a:endParaRPr kumimoji="0" lang="en-US"/>
          </a:p>
        </p:txBody>
      </p:sp>
      <p:sp>
        <p:nvSpPr>
          <p:cNvPr id="3" name="Čuvar mjesta podatak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4" name="Čuvar mjesta podnožja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Čuvar mjesta broja slajd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Čuvar mjesta podataka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3" name="Čuvar mjesta podnožja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Čuvar mjesta broja slajd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a opisom sli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bs-Latn-BA" smtClean="0"/>
              <a:t>Kliknite da uredite stilove prototipa naslova</a:t>
            </a:r>
            <a:endParaRPr kumimoji="0" lang="en-US"/>
          </a:p>
        </p:txBody>
      </p:sp>
      <p:sp>
        <p:nvSpPr>
          <p:cNvPr id="3" name="Čuvar mjesta teksta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bs-Latn-BA" smtClean="0"/>
              <a:t>Kliknite da uredite stilove teksta prototipa</a:t>
            </a:r>
          </a:p>
        </p:txBody>
      </p:sp>
      <p:sp>
        <p:nvSpPr>
          <p:cNvPr id="4" name="Čuvar mjesta sadržaja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bs-Latn-BA" smtClean="0"/>
              <a:t>Kliknite da uredite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5" name="Čuvar mjesta podatak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6" name="Čuvar mjesta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Čuvar mjesta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Slika sa opisom slik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ravougaonik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Pravougaonik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bs-Latn-BA" smtClean="0"/>
              <a:t>Kliknite da uredite stilove prototipa naslova</a:t>
            </a:r>
            <a:endParaRPr kumimoji="0" lang="en-US" dirty="0"/>
          </a:p>
        </p:txBody>
      </p:sp>
      <p:sp>
        <p:nvSpPr>
          <p:cNvPr id="4" name="Čuvar mjesta teksta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bs-Latn-BA" smtClean="0"/>
              <a:t>Kliknite da uredite stilove teksta prototipa</a:t>
            </a:r>
          </a:p>
        </p:txBody>
      </p:sp>
      <p:sp>
        <p:nvSpPr>
          <p:cNvPr id="5" name="Čuvar mjesta podatak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6" name="Čuvar mjesta podnožja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Čuvar mjesta broja slajd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Čuvar mjesta za slike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bs-Latn-BA" smtClean="0"/>
              <a:t>Klinite na ikonu da dodate sliku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vertikaln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bs-Latn-BA" smtClean="0"/>
              <a:t>Kliknite da uredite stilove prototipa naslova</a:t>
            </a:r>
            <a:endParaRPr kumimoji="0" lang="en-US"/>
          </a:p>
        </p:txBody>
      </p:sp>
      <p:sp>
        <p:nvSpPr>
          <p:cNvPr id="3" name="Čuvar mjesta vertikalnog tekst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bs-Latn-BA" smtClean="0"/>
              <a:t>Kliknite da uredite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n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ni naslov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bs-Latn-BA" smtClean="0"/>
              <a:t>Kliknite da uredite stilove prototipa naslova</a:t>
            </a:r>
            <a:endParaRPr kumimoji="0" lang="en-US"/>
          </a:p>
        </p:txBody>
      </p:sp>
      <p:sp>
        <p:nvSpPr>
          <p:cNvPr id="3" name="Čuvar mjesta vertikalnog teksta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bs-Latn-BA" smtClean="0"/>
              <a:t>Kliknite da uredite stilove teksta prototipa</a:t>
            </a:r>
          </a:p>
          <a:p>
            <a:pPr lvl="1" eaLnBrk="1" latinLnBrk="0" hangingPunct="1"/>
            <a:r>
              <a:rPr lang="bs-Latn-BA" smtClean="0"/>
              <a:t>Drugi nivo</a:t>
            </a:r>
          </a:p>
          <a:p>
            <a:pPr lvl="2" eaLnBrk="1" latinLnBrk="0" hangingPunct="1"/>
            <a:r>
              <a:rPr lang="bs-Latn-BA" smtClean="0"/>
              <a:t>Treći nivo</a:t>
            </a:r>
          </a:p>
          <a:p>
            <a:pPr lvl="3" eaLnBrk="1" latinLnBrk="0" hangingPunct="1"/>
            <a:r>
              <a:rPr lang="bs-Latn-BA" smtClean="0"/>
              <a:t>Četvrti nivo</a:t>
            </a:r>
          </a:p>
          <a:p>
            <a:pPr lvl="4" eaLnBrk="1" latinLnBrk="0" hangingPunct="1"/>
            <a:r>
              <a:rPr lang="bs-Latn-BA" smtClean="0"/>
              <a:t>Peti nivo</a:t>
            </a:r>
            <a:endParaRPr kumimoji="0" lang="en-US"/>
          </a:p>
        </p:txBody>
      </p:sp>
      <p:sp>
        <p:nvSpPr>
          <p:cNvPr id="4" name="Čuvar mjesta podataka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5" name="Čuvar mjesta podnožja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Čuvar mjesta broja slajda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ravougaoni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Čuvar mjesta naslova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bs-Latn-BA" smtClean="0"/>
              <a:t>Kliknite da uredite stilove prototipa naslova</a:t>
            </a:r>
            <a:endParaRPr kumimoji="0" lang="en-US"/>
          </a:p>
        </p:txBody>
      </p:sp>
      <p:sp>
        <p:nvSpPr>
          <p:cNvPr id="31" name="Čuvar mjesta teksta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bs-Latn-BA" smtClean="0"/>
              <a:t>Kliknite da uredite stilove teksta prototipa</a:t>
            </a:r>
          </a:p>
          <a:p>
            <a:pPr lvl="1" eaLnBrk="1" latinLnBrk="0" hangingPunct="1"/>
            <a:r>
              <a:rPr kumimoji="0" lang="bs-Latn-BA" smtClean="0"/>
              <a:t>Drugi nivo</a:t>
            </a:r>
          </a:p>
          <a:p>
            <a:pPr lvl="2" eaLnBrk="1" latinLnBrk="0" hangingPunct="1"/>
            <a:r>
              <a:rPr kumimoji="0" lang="bs-Latn-BA" smtClean="0"/>
              <a:t>Treći nivo</a:t>
            </a:r>
          </a:p>
          <a:p>
            <a:pPr lvl="3" eaLnBrk="1" latinLnBrk="0" hangingPunct="1"/>
            <a:r>
              <a:rPr kumimoji="0" lang="bs-Latn-BA" smtClean="0"/>
              <a:t>Četvrti nivo</a:t>
            </a:r>
          </a:p>
          <a:p>
            <a:pPr lvl="4" eaLnBrk="1" latinLnBrk="0" hangingPunct="1"/>
            <a:r>
              <a:rPr kumimoji="0" lang="bs-Latn-BA" smtClean="0"/>
              <a:t>Peti nivo</a:t>
            </a:r>
            <a:endParaRPr kumimoji="0" lang="en-US"/>
          </a:p>
        </p:txBody>
      </p:sp>
      <p:sp>
        <p:nvSpPr>
          <p:cNvPr id="27" name="Čuvar mjesta podataka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49B840DF-2F0A-4A23-B33A-371BC3D085BF}" type="datetimeFigureOut">
              <a:rPr lang="en-US" smtClean="0"/>
              <a:pPr/>
              <a:t>12/28/2014</a:t>
            </a:fld>
            <a:endParaRPr lang="en-US"/>
          </a:p>
        </p:txBody>
      </p:sp>
      <p:sp>
        <p:nvSpPr>
          <p:cNvPr id="4" name="Čuvar mjesta podnožja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Čuvar mjesta broja slajda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0A57E34-A654-40A7-B936-A8D566982A4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2786050" y="2071678"/>
            <a:ext cx="6215106" cy="4357718"/>
          </a:xfrm>
        </p:spPr>
        <p:txBody>
          <a:bodyPr/>
          <a:lstStyle/>
          <a:p>
            <a:pPr algn="ctr"/>
            <a:r>
              <a:rPr lang="bs-Latn-BA" sz="3200" dirty="0" smtClean="0">
                <a:latin typeface="Arial" pitchFamily="34" charset="0"/>
                <a:cs typeface="Arial" pitchFamily="34" charset="0"/>
              </a:rPr>
              <a:t>Dubina polja fotografije</a:t>
            </a:r>
            <a:br>
              <a:rPr lang="bs-Latn-BA" sz="3200" dirty="0" smtClean="0">
                <a:latin typeface="Arial" pitchFamily="34" charset="0"/>
                <a:cs typeface="Arial" pitchFamily="34" charset="0"/>
              </a:rPr>
            </a:br>
            <a:r>
              <a:rPr lang="bs-Latn-BA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s-Latn-BA" sz="3200" dirty="0" smtClean="0">
                <a:latin typeface="Arial" pitchFamily="34" charset="0"/>
                <a:cs typeface="Arial" pitchFamily="34" charset="0"/>
              </a:rPr>
            </a:br>
            <a:r>
              <a:rPr lang="bs-Latn-BA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s-Latn-BA" sz="3200" dirty="0" smtClean="0">
                <a:latin typeface="Arial" pitchFamily="34" charset="0"/>
                <a:cs typeface="Arial" pitchFamily="34" charset="0"/>
              </a:rPr>
            </a:br>
            <a:r>
              <a:rPr lang="bs-Latn-BA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s-Latn-BA" sz="3200" dirty="0" smtClean="0">
                <a:latin typeface="Arial" pitchFamily="34" charset="0"/>
                <a:cs typeface="Arial" pitchFamily="34" charset="0"/>
              </a:rPr>
            </a:br>
            <a:r>
              <a:rPr lang="bs-Latn-BA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s-Latn-BA" sz="3200" dirty="0" smtClean="0">
                <a:latin typeface="Arial" pitchFamily="34" charset="0"/>
                <a:cs typeface="Arial" pitchFamily="34" charset="0"/>
              </a:rPr>
            </a:br>
            <a:r>
              <a:rPr lang="bs-Latn-BA" sz="32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s-Latn-BA" sz="3200" dirty="0" smtClean="0">
                <a:latin typeface="Arial" pitchFamily="34" charset="0"/>
                <a:cs typeface="Arial" pitchFamily="34" charset="0"/>
              </a:rPr>
            </a:br>
            <a:r>
              <a:rPr lang="bs-Latn-BA" sz="3200" dirty="0" smtClean="0">
                <a:latin typeface="Arial" pitchFamily="34" charset="0"/>
                <a:cs typeface="Arial" pitchFamily="34" charset="0"/>
              </a:rPr>
              <a:t>				</a:t>
            </a:r>
            <a:r>
              <a:rPr lang="bs-Latn-BA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belma</a:t>
            </a:r>
            <a:r>
              <a:rPr lang="bs-Latn-BA" sz="2000" b="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bs-Latn-BA" sz="2000" b="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goran</a:t>
            </a:r>
            <a:endParaRPr lang="en-US" sz="2000" b="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214282" y="428604"/>
            <a:ext cx="5114778" cy="1101248"/>
          </a:xfrm>
        </p:spPr>
        <p:txBody>
          <a:bodyPr>
            <a:normAutofit/>
          </a:bodyPr>
          <a:lstStyle/>
          <a:p>
            <a:pPr algn="l"/>
            <a:r>
              <a:rPr lang="bs-Latn-BA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Univerzitet u Zenici</a:t>
            </a:r>
          </a:p>
          <a:p>
            <a:pPr algn="l"/>
            <a:r>
              <a:rPr lang="bs-Latn-BA" sz="20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Filozofski fakultet</a:t>
            </a:r>
            <a:endParaRPr lang="en-US" sz="20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3200" b="0" dirty="0" smtClean="0">
                <a:latin typeface="Arial" pitchFamily="34" charset="0"/>
                <a:cs typeface="Arial" pitchFamily="34" charset="0"/>
              </a:rPr>
              <a:t>uvod</a:t>
            </a:r>
            <a:endParaRPr lang="en-US" sz="32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>
          <a:xfrm>
            <a:off x="500034" y="1785926"/>
            <a:ext cx="7000924" cy="4286280"/>
          </a:xfrm>
        </p:spPr>
        <p:txBody>
          <a:bodyPr>
            <a:normAutofit/>
          </a:bodyPr>
          <a:lstStyle/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Pod dubinom polja podrazumijevamo pojavu u kojoj jedan plan unutar same fotografije ima veću oštrinu od ostalih planova.</a:t>
            </a:r>
          </a:p>
          <a:p>
            <a:endParaRPr lang="bs-Latn-BA" dirty="0" smtClean="0"/>
          </a:p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Direktno zavisi od otvora                                                   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blende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, blizine aparata objektu                                         koji se fotografiše i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žižine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daljine                               objektiva. </a:t>
            </a:r>
          </a:p>
          <a:p>
            <a:endParaRPr lang="bs-Latn-BA" dirty="0" smtClean="0"/>
          </a:p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Primjer dubine polja imamo                                                                  prikazan na slici.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7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4714876" y="3357562"/>
            <a:ext cx="3286148" cy="285752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jesta sadržaja 2"/>
          <p:cNvSpPr>
            <a:spLocks noGrp="1"/>
          </p:cNvSpPr>
          <p:nvPr>
            <p:ph idx="1"/>
          </p:nvPr>
        </p:nvSpPr>
        <p:spPr>
          <a:xfrm>
            <a:off x="457200" y="428604"/>
            <a:ext cx="7239000" cy="6286544"/>
          </a:xfrm>
        </p:spPr>
        <p:txBody>
          <a:bodyPr>
            <a:normAutofit/>
          </a:bodyPr>
          <a:lstStyle/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Razlikujemo malu i veliku dubinu polja. </a:t>
            </a:r>
          </a:p>
          <a:p>
            <a:pPr lvl="4"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r>
              <a:rPr lang="bs-Latn-BA" sz="2000" dirty="0" smtClean="0">
                <a:latin typeface="Arial" pitchFamily="34" charset="0"/>
                <a:cs typeface="Arial" pitchFamily="34" charset="0"/>
              </a:rPr>
              <a:t>	</a:t>
            </a:r>
          </a:p>
          <a:p>
            <a:pPr lvl="4">
              <a:buNone/>
            </a:pPr>
            <a:r>
              <a:rPr lang="bs-Latn-BA" sz="2000" dirty="0" smtClean="0">
                <a:latin typeface="Arial" pitchFamily="34" charset="0"/>
                <a:cs typeface="Arial" pitchFamily="34" charset="0"/>
              </a:rPr>
              <a:t>	   </a:t>
            </a:r>
            <a:r>
              <a:rPr lang="bs-Latn-BA" sz="1600" dirty="0" smtClean="0">
                <a:latin typeface="Arial" pitchFamily="34" charset="0"/>
                <a:cs typeface="Arial" pitchFamily="34" charset="0"/>
              </a:rPr>
              <a:t>Velika dubina polja</a:t>
            </a:r>
          </a:p>
          <a:p>
            <a:pPr lvl="4">
              <a:buNone/>
            </a:pPr>
            <a:endParaRPr lang="bs-Latn-BA" sz="16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endParaRPr lang="bs-Latn-BA" sz="16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endParaRPr lang="bs-Latn-BA" sz="16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endParaRPr lang="bs-Latn-BA" sz="1600" dirty="0" smtClean="0">
              <a:latin typeface="Arial" pitchFamily="34" charset="0"/>
              <a:cs typeface="Arial" pitchFamily="34" charset="0"/>
            </a:endParaRPr>
          </a:p>
          <a:p>
            <a:pPr lvl="4">
              <a:buNone/>
            </a:pPr>
            <a:r>
              <a:rPr lang="bs-Latn-BA" sz="1600" dirty="0" smtClean="0">
                <a:latin typeface="Arial" pitchFamily="34" charset="0"/>
                <a:cs typeface="Arial" pitchFamily="34" charset="0"/>
              </a:rPr>
              <a:t>					</a:t>
            </a:r>
          </a:p>
          <a:p>
            <a:pPr lvl="4">
              <a:buNone/>
            </a:pPr>
            <a:r>
              <a:rPr lang="bs-Latn-BA" sz="1600" dirty="0" smtClean="0">
                <a:latin typeface="Arial" pitchFamily="34" charset="0"/>
                <a:cs typeface="Arial" pitchFamily="34" charset="0"/>
              </a:rPr>
              <a:t>					           Mala dubina polja</a:t>
            </a:r>
            <a:endParaRPr lang="en-US" sz="16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Slika 3" descr="els_colors_del_prayag_ghat_med.jpeg"/>
          <p:cNvPicPr/>
          <p:nvPr/>
        </p:nvPicPr>
        <p:blipFill>
          <a:blip r:embed="rId2"/>
          <a:stretch>
            <a:fillRect/>
          </a:stretch>
        </p:blipFill>
        <p:spPr>
          <a:xfrm>
            <a:off x="857224" y="1214422"/>
            <a:ext cx="4071966" cy="3000396"/>
          </a:xfrm>
          <a:prstGeom prst="rect">
            <a:avLst/>
          </a:prstGeom>
        </p:spPr>
      </p:pic>
      <p:pic>
        <p:nvPicPr>
          <p:cNvPr id="5" name="Slika 4" descr="gos_lluis_ribes_i_portillo_med.jpeg"/>
          <p:cNvPicPr/>
          <p:nvPr/>
        </p:nvPicPr>
        <p:blipFill>
          <a:blip r:embed="rId3"/>
          <a:stretch>
            <a:fillRect/>
          </a:stretch>
        </p:blipFill>
        <p:spPr>
          <a:xfrm>
            <a:off x="5357818" y="2357430"/>
            <a:ext cx="2357454" cy="35719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3200" b="0" dirty="0" smtClean="0">
                <a:latin typeface="Arial" pitchFamily="34" charset="0"/>
                <a:cs typeface="Arial" pitchFamily="34" charset="0"/>
              </a:rPr>
              <a:t>Iris </a:t>
            </a:r>
            <a:r>
              <a:rPr lang="bs-Latn-BA" sz="3200" b="0" dirty="0" err="1" smtClean="0">
                <a:latin typeface="Arial" pitchFamily="34" charset="0"/>
                <a:cs typeface="Arial" pitchFamily="34" charset="0"/>
              </a:rPr>
              <a:t>blur</a:t>
            </a:r>
            <a:endParaRPr lang="en-US" sz="32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>
          <a:xfrm>
            <a:off x="457200" y="1785926"/>
            <a:ext cx="7239000" cy="4669810"/>
          </a:xfrm>
        </p:spPr>
        <p:txBody>
          <a:bodyPr/>
          <a:lstStyle/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Jedan od najnovijih načina stvaranja dubine polja jeste korištenjem opcije </a:t>
            </a:r>
            <a:r>
              <a:rPr lang="bs-Latn-BA" sz="2000" smtClean="0">
                <a:latin typeface="Arial" pitchFamily="34" charset="0"/>
                <a:cs typeface="Arial" pitchFamily="34" charset="0"/>
              </a:rPr>
              <a:t>IRIS </a:t>
            </a:r>
            <a:r>
              <a:rPr lang="bs-Latn-BA" sz="2000" smtClean="0">
                <a:latin typeface="Arial" pitchFamily="34" charset="0"/>
                <a:cs typeface="Arial" pitchFamily="34" charset="0"/>
              </a:rPr>
              <a:t>BLUR,</a:t>
            </a:r>
            <a:r>
              <a:rPr lang="bs-Latn-BA" sz="2000" smtClean="0">
                <a:latin typeface="Arial" pitchFamily="34" charset="0"/>
                <a:cs typeface="Arial" pitchFamily="34" charset="0"/>
              </a:rPr>
              <a:t> </a:t>
            </a:r>
            <a:r>
              <a:rPr lang="bs-Latn-BA" sz="2000" smtClean="0">
                <a:latin typeface="Arial" pitchFamily="34" charset="0"/>
                <a:cs typeface="Arial" pitchFamily="34" charset="0"/>
              </a:rPr>
              <a:t>koja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se nalazi u verziji CS 6,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Adobe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Photoshopa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. </a:t>
            </a: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endParaRPr lang="bs-Latn-BA" dirty="0" smtClean="0"/>
          </a:p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Da odaberemo Iris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Blur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, kliknemo na Filter Menu, zatim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Blur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, Iris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Blur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bs-Latn-BA" dirty="0" smtClean="0"/>
          </a:p>
          <a:p>
            <a:endParaRPr lang="en-US" dirty="0"/>
          </a:p>
        </p:txBody>
      </p:sp>
      <p:pic>
        <p:nvPicPr>
          <p:cNvPr id="4" name="Picture 3"/>
          <p:cNvPicPr/>
          <p:nvPr/>
        </p:nvPicPr>
        <p:blipFill>
          <a:blip r:embed="rId2">
            <a:extLst>
              <a:ext uri="{28A0092B-C50C-407E-A947-70E740481C1C}">
                <a14:useLocalDpi xmlns:lc="http://schemas.openxmlformats.org/drawingml/2006/lockedCanvas" xmlns:pic="http://schemas.openxmlformats.org/drawingml/2006/picture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val="0"/>
              </a:ext>
            </a:extLst>
          </a:blip>
          <a:stretch>
            <a:fillRect/>
          </a:stretch>
        </p:blipFill>
        <p:spPr>
          <a:xfrm>
            <a:off x="2143108" y="4143380"/>
            <a:ext cx="4143404" cy="1857388"/>
          </a:xfrm>
          <a:prstGeom prst="rect">
            <a:avLst/>
          </a:prstGeom>
        </p:spPr>
      </p:pic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s-Latn-BA" sz="3200" b="0" dirty="0" smtClean="0">
                <a:latin typeface="Arial" pitchFamily="34" charset="0"/>
                <a:cs typeface="Arial" pitchFamily="34" charset="0"/>
              </a:rPr>
              <a:t>blenda</a:t>
            </a:r>
            <a:endParaRPr lang="en-US" sz="32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Blenda je veličina otvora objektiva u trenutku kada se pravi fotografija.</a:t>
            </a:r>
          </a:p>
          <a:p>
            <a:endParaRPr lang="bs-Latn-BA" dirty="0" smtClean="0"/>
          </a:p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Blenda se mjeri u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f-stopovima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koji se definišu brojevima: f-1.4, f-2, f-2.8, f-4, f-5.6, f-8, f-11, f-16, f-22, f-32.</a:t>
            </a:r>
          </a:p>
          <a:p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bs-Latn-BA" sz="2000" dirty="0" smtClean="0"/>
              <a:t>Na sljedećoj slici prikazani su neki od tipova otvora </a:t>
            </a:r>
            <a:r>
              <a:rPr lang="bs-Latn-BA" sz="2000" dirty="0" err="1" smtClean="0"/>
              <a:t>blende</a:t>
            </a:r>
            <a:r>
              <a:rPr lang="bs-Latn-BA" sz="2000" dirty="0" smtClean="0"/>
              <a:t>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3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2428860" y="4572008"/>
            <a:ext cx="4714908" cy="171451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jesta sadržaja 2"/>
          <p:cNvSpPr>
            <a:spLocks noGrp="1"/>
          </p:cNvSpPr>
          <p:nvPr>
            <p:ph idx="1"/>
          </p:nvPr>
        </p:nvSpPr>
        <p:spPr>
          <a:xfrm>
            <a:off x="428596" y="642918"/>
            <a:ext cx="7239000" cy="5598504"/>
          </a:xfrm>
        </p:spPr>
        <p:txBody>
          <a:bodyPr>
            <a:normAutofit/>
          </a:bodyPr>
          <a:lstStyle/>
          <a:p>
            <a:pPr>
              <a:buNone/>
            </a:pPr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Velika blenda (gdje puno svjetla ulazi unutra) se označava malim brojevima, a mala blenda (gde ulazi malo svjetla) se označava velikim brojevima.</a:t>
            </a:r>
          </a:p>
          <a:p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endParaRPr lang="bs-Latn-BA" sz="2000" dirty="0" smtClean="0"/>
          </a:p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f2 predstavlja veliku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blendu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, dok f22 predstavlja malu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blendu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11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1428728" y="2285992"/>
            <a:ext cx="5214974" cy="2428892"/>
          </a:xfrm>
          <a:prstGeom prst="rect">
            <a:avLst/>
          </a:prstGeom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28596" y="714356"/>
            <a:ext cx="7239000" cy="1143000"/>
          </a:xfrm>
        </p:spPr>
        <p:txBody>
          <a:bodyPr>
            <a:normAutofit/>
          </a:bodyPr>
          <a:lstStyle/>
          <a:p>
            <a:r>
              <a:rPr lang="bs-Latn-BA" sz="3200" b="0" dirty="0" smtClean="0">
                <a:latin typeface="Arial" pitchFamily="34" charset="0"/>
                <a:cs typeface="Arial" pitchFamily="34" charset="0"/>
              </a:rPr>
              <a:t>Pravilo pogleda</a:t>
            </a:r>
            <a:r>
              <a:rPr lang="en-US" sz="3200" b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b="0" dirty="0" smtClean="0">
                <a:latin typeface="Arial" pitchFamily="34" charset="0"/>
                <a:cs typeface="Arial" pitchFamily="34" charset="0"/>
              </a:rPr>
            </a:br>
            <a:endParaRPr lang="en-US" sz="32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Čuvar mjesta sadržaja 4"/>
          <p:cNvSpPr>
            <a:spLocks noGrp="1"/>
          </p:cNvSpPr>
          <p:nvPr>
            <p:ph idx="1"/>
          </p:nvPr>
        </p:nvSpPr>
        <p:spPr>
          <a:xfrm>
            <a:off x="457200" y="1643050"/>
            <a:ext cx="7239000" cy="5000660"/>
          </a:xfrm>
        </p:spPr>
        <p:txBody>
          <a:bodyPr>
            <a:normAutofit/>
          </a:bodyPr>
          <a:lstStyle/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Pravilo pogleda mnogo se koristi u kompoziciji čiji su glavni motiv osobe, posebno kod portreta. </a:t>
            </a:r>
          </a:p>
          <a:p>
            <a:endParaRPr lang="bs-Latn-BA" sz="2000" dirty="0" smtClean="0">
              <a:latin typeface="Arial" pitchFamily="34" charset="0"/>
              <a:cs typeface="Arial" pitchFamily="34" charset="0"/>
            </a:endParaRPr>
          </a:p>
          <a:p>
            <a:pPr lvl="8"/>
            <a:r>
              <a:rPr lang="bs-Latn-BA" sz="2000" dirty="0" smtClean="0">
                <a:latin typeface="Arial" pitchFamily="34" charset="0"/>
                <a:cs typeface="Arial" pitchFamily="34" charset="0"/>
              </a:rPr>
              <a:t>         		Na ovoj slici je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 čovjek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koji 		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obrađuje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kamen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povremeno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podiže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pogled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i 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usmjerava ga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u daljinu. Prostor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između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njegova lica i suprotne strane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		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je zapravo prazan prostor u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kojem se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niti jedan element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ne ističe. Zahvaljujući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praznom prostoru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posmatrač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postiže svojevrsno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razumijevanje s prikazanim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		</a:t>
            </a:r>
            <a:r>
              <a:rPr lang="vi-VN" sz="2000" dirty="0" smtClean="0">
                <a:latin typeface="Arial" pitchFamily="34" charset="0"/>
                <a:cs typeface="Arial" pitchFamily="34" charset="0"/>
              </a:rPr>
              <a:t>likom.</a:t>
            </a:r>
            <a:endParaRPr lang="en-US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8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928662" y="2786058"/>
            <a:ext cx="2786082" cy="3571900"/>
          </a:xfrm>
          <a:prstGeom prst="rect">
            <a:avLst/>
          </a:prstGeom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7239000" cy="1034436"/>
          </a:xfrm>
        </p:spPr>
        <p:txBody>
          <a:bodyPr>
            <a:noAutofit/>
          </a:bodyPr>
          <a:lstStyle/>
          <a:p>
            <a:r>
              <a:rPr lang="bs-Latn-BA" sz="3200" b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s-Latn-BA" sz="3200" b="0" dirty="0" smtClean="0">
                <a:latin typeface="Arial" pitchFamily="34" charset="0"/>
                <a:cs typeface="Arial" pitchFamily="34" charset="0"/>
              </a:rPr>
            </a:br>
            <a:r>
              <a:rPr lang="bs-Latn-BA" sz="3200" b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s-Latn-BA" sz="3200" b="0" dirty="0" smtClean="0">
                <a:latin typeface="Arial" pitchFamily="34" charset="0"/>
                <a:cs typeface="Arial" pitchFamily="34" charset="0"/>
              </a:rPr>
            </a:br>
            <a:r>
              <a:rPr lang="bs-Latn-BA" sz="3200" b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bs-Latn-BA" sz="3200" b="0" dirty="0" smtClean="0">
                <a:latin typeface="Arial" pitchFamily="34" charset="0"/>
                <a:cs typeface="Arial" pitchFamily="34" charset="0"/>
              </a:rPr>
            </a:br>
            <a:r>
              <a:rPr lang="bs-Latn-BA" sz="3200" b="0" dirty="0" smtClean="0">
                <a:latin typeface="Arial" pitchFamily="34" charset="0"/>
                <a:cs typeface="Arial" pitchFamily="34" charset="0"/>
              </a:rPr>
              <a:t>Manje je više</a:t>
            </a:r>
            <a:r>
              <a:rPr lang="en-US" sz="3200" b="0" dirty="0" smtClean="0">
                <a:latin typeface="Arial" pitchFamily="34" charset="0"/>
                <a:cs typeface="Arial" pitchFamily="34" charset="0"/>
              </a:rPr>
              <a:t/>
            </a:r>
            <a:br>
              <a:rPr lang="en-US" sz="3200" b="0" dirty="0" smtClean="0">
                <a:latin typeface="Arial" pitchFamily="34" charset="0"/>
                <a:cs typeface="Arial" pitchFamily="34" charset="0"/>
              </a:rPr>
            </a:br>
            <a:endParaRPr lang="en-US" sz="3200" b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>
          <a:xfrm>
            <a:off x="457200" y="1071546"/>
            <a:ext cx="7239000" cy="5384190"/>
          </a:xfrm>
        </p:spPr>
        <p:txBody>
          <a:bodyPr>
            <a:normAutofit/>
          </a:bodyPr>
          <a:lstStyle/>
          <a:p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Ako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želimo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vladati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kompozicijom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trebamo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kontrolisati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elemente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kao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što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: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o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bjekti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, p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rostor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, t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eksture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, b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oja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i mnogo drugih.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Iz 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toga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proizilazi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pravilo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“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Manje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je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više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.”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Većina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fotografa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ima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poteškoća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kontrolisanjem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toliko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elemenata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Zbog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toga je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potrebno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svesti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fotografiju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najmanji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mogući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broj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2000" dirty="0" err="1" smtClean="0">
                <a:latin typeface="Arial" pitchFamily="34" charset="0"/>
                <a:cs typeface="Arial" pitchFamily="34" charset="0"/>
              </a:rPr>
              <a:t>elemenata</a:t>
            </a:r>
            <a:r>
              <a:rPr lang="en-US" sz="2000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bs-Latn-BA" sz="2000" dirty="0" smtClean="0"/>
              <a:t> </a:t>
            </a:r>
          </a:p>
          <a:p>
            <a:endParaRPr lang="bs-Latn-BA" sz="2000" dirty="0" smtClean="0"/>
          </a:p>
          <a:p>
            <a:r>
              <a:rPr lang="bs-Latn-BA" sz="2000" dirty="0" smtClean="0"/>
              <a:t>Na ovoj fotografiji je                                                          uključeno previše elemenata                                                  pa fotografija izgleda                                               zbunjujuće i nezanimljivo.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4" name="Picture 14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tretch>
            <a:fillRect/>
          </a:stretch>
        </p:blipFill>
        <p:spPr>
          <a:xfrm>
            <a:off x="4214810" y="3643314"/>
            <a:ext cx="3857652" cy="2714644"/>
          </a:xfrm>
          <a:prstGeom prst="rect">
            <a:avLst/>
          </a:prstGeom>
        </p:spPr>
      </p:pic>
    </p:spTree>
  </p:cSld>
  <p:clrMapOvr>
    <a:masterClrMapping/>
  </p:clrMapOvr>
  <p:transition>
    <p:pull dir="l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Čuvar mjesta sadržaja 2"/>
          <p:cNvSpPr>
            <a:spLocks noGrp="1"/>
          </p:cNvSpPr>
          <p:nvPr>
            <p:ph idx="1"/>
          </p:nvPr>
        </p:nvSpPr>
        <p:spPr>
          <a:xfrm>
            <a:off x="457200" y="1214422"/>
            <a:ext cx="7239000" cy="5241314"/>
          </a:xfrm>
        </p:spPr>
        <p:txBody>
          <a:bodyPr/>
          <a:lstStyle/>
          <a:p>
            <a:r>
              <a:rPr lang="bs-Latn-BA" sz="2000" dirty="0" smtClean="0">
                <a:latin typeface="Arial" pitchFamily="34" charset="0"/>
                <a:cs typeface="Arial" pitchFamily="34" charset="0"/>
              </a:rPr>
              <a:t>Radeći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eliminaciju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bs-Latn-BA" sz="2000" smtClean="0">
                <a:latin typeface="Arial" pitchFamily="34" charset="0"/>
                <a:cs typeface="Arial" pitchFamily="34" charset="0"/>
              </a:rPr>
              <a:t>na prethodnoj 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slici izrezani su neki elementi, odnosno </a:t>
            </a:r>
            <a:r>
              <a:rPr lang="bs-Latn-BA" sz="2000" dirty="0" err="1" smtClean="0">
                <a:latin typeface="Arial" pitchFamily="34" charset="0"/>
                <a:cs typeface="Arial" pitchFamily="34" charset="0"/>
              </a:rPr>
              <a:t>eliminisane</a:t>
            </a:r>
            <a:r>
              <a:rPr lang="bs-Latn-BA" sz="2000" dirty="0" smtClean="0">
                <a:latin typeface="Arial" pitchFamily="34" charset="0"/>
                <a:cs typeface="Arial" pitchFamily="34" charset="0"/>
              </a:rPr>
              <a:t> zgrade, semafori, te jedna od osoba koja je bila u prvom planu i dr. Rezultat možete vidjeti na sljedećoj slici.</a:t>
            </a:r>
            <a:endParaRPr lang="en-US" sz="20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  <p:pic>
        <p:nvPicPr>
          <p:cNvPr id="4" name="Picture 16" descr="Menos es mas 2 Lluis Ribes i Portillo"/>
          <p:cNvPicPr/>
          <p:nvPr/>
        </p:nvPicPr>
        <p:blipFill>
          <a:blip r:embed="rId2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786050" y="2714620"/>
            <a:ext cx="4429156" cy="30718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pull dir="l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428596" y="857232"/>
            <a:ext cx="7239000" cy="1143000"/>
          </a:xfrm>
        </p:spPr>
        <p:txBody>
          <a:bodyPr>
            <a:normAutofit/>
          </a:bodyPr>
          <a:lstStyle/>
          <a:p>
            <a:r>
              <a:rPr lang="bs-Latn-BA" sz="3200" b="0" dirty="0" smtClean="0">
                <a:latin typeface="Arial" pitchFamily="34" charset="0"/>
                <a:cs typeface="Arial" pitchFamily="34" charset="0"/>
              </a:rPr>
              <a:t>Zaključak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3" name="Čuvar mjesta sadržaja 2"/>
          <p:cNvSpPr>
            <a:spLocks noGrp="1"/>
          </p:cNvSpPr>
          <p:nvPr>
            <p:ph idx="1"/>
          </p:nvPr>
        </p:nvSpPr>
        <p:spPr>
          <a:xfrm>
            <a:off x="428596" y="2011680"/>
            <a:ext cx="7239000" cy="4846320"/>
          </a:xfrm>
        </p:spPr>
        <p:txBody>
          <a:bodyPr/>
          <a:lstStyle/>
          <a:p>
            <a:r>
              <a:rPr lang="bs-Latn-BA" sz="2400" dirty="0" smtClean="0">
                <a:latin typeface="Arial" pitchFamily="34" charset="0"/>
                <a:cs typeface="Arial" pitchFamily="34" charset="0"/>
              </a:rPr>
              <a:t>Na osnovu svega navedenog i </a:t>
            </a:r>
            <a:r>
              <a:rPr lang="bs-Latn-BA" sz="2400" dirty="0" err="1" smtClean="0">
                <a:latin typeface="Arial" pitchFamily="34" charset="0"/>
                <a:cs typeface="Arial" pitchFamily="34" charset="0"/>
              </a:rPr>
              <a:t>prikazanog</a:t>
            </a:r>
            <a:r>
              <a:rPr lang="bs-Latn-BA" sz="2400" dirty="0" smtClean="0">
                <a:latin typeface="Arial" pitchFamily="34" charset="0"/>
                <a:cs typeface="Arial" pitchFamily="34" charset="0"/>
              </a:rPr>
              <a:t> možemo zaključiti da je dubina polja jedna od najvažnijih osobina u </a:t>
            </a:r>
            <a:r>
              <a:rPr lang="bs-Latn-BA" sz="2400" dirty="0" err="1" smtClean="0">
                <a:latin typeface="Arial" pitchFamily="34" charset="0"/>
                <a:cs typeface="Arial" pitchFamily="34" charset="0"/>
              </a:rPr>
              <a:t>profesionalnoj</a:t>
            </a:r>
            <a:r>
              <a:rPr lang="bs-Latn-BA" sz="2400" dirty="0" smtClean="0">
                <a:latin typeface="Arial" pitchFamily="34" charset="0"/>
                <a:cs typeface="Arial" pitchFamily="34" charset="0"/>
              </a:rPr>
              <a:t> fotografiji. Podešavanje </a:t>
            </a:r>
            <a:r>
              <a:rPr lang="bs-Latn-BA" sz="2400" dirty="0" err="1" smtClean="0">
                <a:latin typeface="Arial" pitchFamily="34" charset="0"/>
                <a:cs typeface="Arial" pitchFamily="34" charset="0"/>
              </a:rPr>
              <a:t>blende</a:t>
            </a:r>
            <a:r>
              <a:rPr lang="bs-Latn-BA" sz="2400" dirty="0" smtClean="0">
                <a:latin typeface="Arial" pitchFamily="34" charset="0"/>
                <a:cs typeface="Arial" pitchFamily="34" charset="0"/>
              </a:rPr>
              <a:t> omogućava nam da </a:t>
            </a:r>
            <a:r>
              <a:rPr lang="bs-Latn-BA" sz="2400" dirty="0" err="1" smtClean="0">
                <a:latin typeface="Arial" pitchFamily="34" charset="0"/>
                <a:cs typeface="Arial" pitchFamily="34" charset="0"/>
              </a:rPr>
              <a:t>regulišemo</a:t>
            </a:r>
            <a:r>
              <a:rPr lang="bs-Latn-BA" sz="2400" dirty="0" smtClean="0">
                <a:latin typeface="Arial" pitchFamily="34" charset="0"/>
                <a:cs typeface="Arial" pitchFamily="34" charset="0"/>
              </a:rPr>
              <a:t> propust svjetlosti pa samim tim i kvalitetu slike i količinu detalja.</a:t>
            </a:r>
            <a:endParaRPr lang="en-US" sz="2400" dirty="0" smtClean="0">
              <a:latin typeface="Arial" pitchFamily="34" charset="0"/>
              <a:cs typeface="Arial" pitchFamily="34" charset="0"/>
            </a:endParaRPr>
          </a:p>
          <a:p>
            <a:endParaRPr lang="en-US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zvrsnost">
  <a:themeElements>
    <a:clrScheme name="Izvrsnos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Izvrsnos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Izvrsnos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362</TotalTime>
  <Words>361</Words>
  <Application>Microsoft Office PowerPoint</Application>
  <PresentationFormat>Prikazivanje na ekranu (4:3)</PresentationFormat>
  <Paragraphs>60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Naslovi slajdova</vt:lpstr>
      </vt:variant>
      <vt:variant>
        <vt:i4>10</vt:i4>
      </vt:variant>
    </vt:vector>
  </HeadingPairs>
  <TitlesOfParts>
    <vt:vector size="11" baseType="lpstr">
      <vt:lpstr>Izvrsnost</vt:lpstr>
      <vt:lpstr>Dubina polja fotografije          belma goran</vt:lpstr>
      <vt:lpstr>uvod</vt:lpstr>
      <vt:lpstr>Slajd 3</vt:lpstr>
      <vt:lpstr>Iris blur</vt:lpstr>
      <vt:lpstr>blenda</vt:lpstr>
      <vt:lpstr>Slajd 6</vt:lpstr>
      <vt:lpstr>Pravilo pogleda </vt:lpstr>
      <vt:lpstr>   Manje je više </vt:lpstr>
      <vt:lpstr>Slajd 9</vt:lpstr>
      <vt:lpstr>Zaključak </vt:lpstr>
    </vt:vector>
  </TitlesOfParts>
  <Company>Deftones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Admin</dc:creator>
  <cp:lastModifiedBy>Admin</cp:lastModifiedBy>
  <cp:revision>46</cp:revision>
  <dcterms:created xsi:type="dcterms:W3CDTF">2014-12-26T19:34:37Z</dcterms:created>
  <dcterms:modified xsi:type="dcterms:W3CDTF">2014-12-28T21:27:49Z</dcterms:modified>
</cp:coreProperties>
</file>